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376" r:id="rId3"/>
    <p:sldId id="386" r:id="rId4"/>
    <p:sldId id="377" r:id="rId5"/>
    <p:sldId id="378" r:id="rId6"/>
    <p:sldId id="379" r:id="rId7"/>
    <p:sldId id="380" r:id="rId8"/>
    <p:sldId id="384" r:id="rId9"/>
    <p:sldId id="387" r:id="rId10"/>
    <p:sldId id="382" r:id="rId11"/>
    <p:sldId id="389" r:id="rId12"/>
    <p:sldId id="390" r:id="rId13"/>
    <p:sldId id="391" r:id="rId14"/>
    <p:sldId id="392" r:id="rId15"/>
    <p:sldId id="393" r:id="rId16"/>
    <p:sldId id="381" r:id="rId17"/>
    <p:sldId id="388" r:id="rId18"/>
    <p:sldId id="383" r:id="rId19"/>
    <p:sldId id="394" r:id="rId20"/>
    <p:sldId id="395" r:id="rId21"/>
    <p:sldId id="396" r:id="rId22"/>
    <p:sldId id="397" r:id="rId23"/>
    <p:sldId id="398" r:id="rId24"/>
    <p:sldId id="399" r:id="rId25"/>
    <p:sldId id="400" r:id="rId26"/>
    <p:sldId id="401" r:id="rId27"/>
  </p:sldIdLst>
  <p:sldSz cx="12192000" cy="6858000"/>
  <p:notesSz cx="6858000" cy="9144000"/>
  <p:custDataLst>
    <p:tags r:id="rId2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760" autoAdjust="0"/>
    <p:restoredTop sz="94660"/>
  </p:normalViewPr>
  <p:slideViewPr>
    <p:cSldViewPr snapToGrid="0">
      <p:cViewPr varScale="1">
        <p:scale>
          <a:sx n="81" d="100"/>
          <a:sy n="81" d="100"/>
        </p:scale>
        <p:origin x="6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/>
              <a:t>Click to edit Master subtitle style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09B24-7863-4819-A371-F50514E13405}" type="datetimeFigureOut">
              <a:rPr lang="zh-CN" altLang="en-US" smtClean="0"/>
              <a:t>2023/3/1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75A669-81E5-4263-AD79-182AF4AFA6E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09B24-7863-4819-A371-F50514E13405}" type="datetimeFigureOut">
              <a:rPr lang="zh-CN" altLang="en-US" smtClean="0"/>
              <a:t>2023/3/1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75A669-81E5-4263-AD79-182AF4AFA6E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09B24-7863-4819-A371-F50514E13405}" type="datetimeFigureOut">
              <a:rPr lang="zh-CN" altLang="en-US" smtClean="0"/>
              <a:t>2023/3/1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75A669-81E5-4263-AD79-182AF4AFA6E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09B24-7863-4819-A371-F50514E13405}" type="datetimeFigureOut">
              <a:rPr lang="zh-CN" altLang="en-US" smtClean="0"/>
              <a:t>2023/3/1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75A669-81E5-4263-AD79-182AF4AFA6E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09B24-7863-4819-A371-F50514E13405}" type="datetimeFigureOut">
              <a:rPr lang="zh-CN" altLang="en-US" smtClean="0"/>
              <a:t>2023/3/1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75A669-81E5-4263-AD79-182AF4AFA6E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09B24-7863-4819-A371-F50514E13405}" type="datetimeFigureOut">
              <a:rPr lang="zh-CN" altLang="en-US" smtClean="0"/>
              <a:t>2023/3/1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75A669-81E5-4263-AD79-182AF4AFA6E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09B24-7863-4819-A371-F50514E13405}" type="datetimeFigureOut">
              <a:rPr lang="zh-CN" altLang="en-US" smtClean="0"/>
              <a:t>2023/3/1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75A669-81E5-4263-AD79-182AF4AFA6E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09B24-7863-4819-A371-F50514E13405}" type="datetimeFigureOut">
              <a:rPr lang="zh-CN" altLang="en-US" smtClean="0"/>
              <a:t>2023/3/1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75A669-81E5-4263-AD79-182AF4AFA6E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09B24-7863-4819-A371-F50514E13405}" type="datetimeFigureOut">
              <a:rPr lang="zh-CN" altLang="en-US" smtClean="0"/>
              <a:t>2023/3/1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75A669-81E5-4263-AD79-182AF4AFA6E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09B24-7863-4819-A371-F50514E13405}" type="datetimeFigureOut">
              <a:rPr lang="zh-CN" altLang="en-US" smtClean="0"/>
              <a:t>2023/3/1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75A669-81E5-4263-AD79-182AF4AFA6E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09B24-7863-4819-A371-F50514E13405}" type="datetimeFigureOut">
              <a:rPr lang="zh-CN" altLang="en-US" smtClean="0"/>
              <a:t>2023/3/1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75A669-81E5-4263-AD79-182AF4AFA6E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909B24-7863-4819-A371-F50514E13405}" type="datetimeFigureOut">
              <a:rPr lang="zh-CN" altLang="en-US" smtClean="0"/>
              <a:t>2023/3/1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75A669-81E5-4263-AD79-182AF4AFA6E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28870" y="2027583"/>
            <a:ext cx="8531503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/>
              <a:t>Tutorial 7  Virtual Memory and Address Translation</a:t>
            </a:r>
          </a:p>
          <a:p>
            <a:endParaRPr lang="en-US" altLang="zh-CN" sz="2800" b="1" dirty="0"/>
          </a:p>
          <a:p>
            <a:endParaRPr lang="en-US" altLang="zh-CN" sz="2800" dirty="0"/>
          </a:p>
          <a:p>
            <a:r>
              <a:rPr lang="en-US" altLang="zh-CN" sz="2800" dirty="0"/>
              <a:t>Tutor: Luo Qin</a:t>
            </a:r>
          </a:p>
          <a:p>
            <a:r>
              <a:rPr lang="en-US" altLang="zh-CN" sz="2800" dirty="0"/>
              <a:t>qluo22@cse.cuhk.edu.hk</a:t>
            </a:r>
          </a:p>
          <a:p>
            <a:endParaRPr lang="en-US" altLang="zh-CN" sz="2800" dirty="0"/>
          </a:p>
          <a:p>
            <a:endParaRPr lang="en-US" altLang="zh-CN" sz="2800" dirty="0"/>
          </a:p>
          <a:p>
            <a:endParaRPr lang="zh-CN" altLang="en-US" sz="28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94676" y="599606"/>
            <a:ext cx="13195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b="1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rPr>
              <a:t>Paging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494676" y="1130494"/>
            <a:ext cx="10677939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494676" y="1319134"/>
            <a:ext cx="6325771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/>
              <a:t>Convenient for free space management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400" dirty="0"/>
              <a:t>Reduce the wasted fragmentation</a:t>
            </a:r>
          </a:p>
          <a:p>
            <a:pPr lvl="1"/>
            <a:r>
              <a:rPr lang="en-US" altLang="zh-CN" sz="2400" dirty="0"/>
              <a:t>    (not larger than 1 page size)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/>
              <a:t>Allowing the memory space of one process </a:t>
            </a:r>
          </a:p>
          <a:p>
            <a:r>
              <a:rPr lang="en-US" altLang="zh-CN" sz="2400" dirty="0"/>
              <a:t>    discontinuous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/>
              <a:t>Creating large virtual memory space within</a:t>
            </a:r>
          </a:p>
          <a:p>
            <a:r>
              <a:rPr lang="en-US" altLang="zh-CN" sz="2400" dirty="0"/>
              <a:t>    small memory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CN" altLang="en-US" sz="2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0710" y="1319134"/>
            <a:ext cx="4581525" cy="3960566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94676" y="599606"/>
            <a:ext cx="13195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b="1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rPr>
              <a:t>Paging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494676" y="1130494"/>
            <a:ext cx="10677939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3945" y="1889242"/>
            <a:ext cx="7899544" cy="422926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94676" y="1274644"/>
            <a:ext cx="18886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Page Table</a:t>
            </a:r>
            <a:endParaRPr lang="zh-CN" altLang="en-US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1696670" y="5542840"/>
            <a:ext cx="2845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The size of the page table?</a:t>
            </a:r>
            <a:endParaRPr lang="zh-CN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640702" y="2878298"/>
            <a:ext cx="2350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The size of one page?</a:t>
            </a:r>
            <a:endParaRPr lang="zh-CN" alt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94676" y="599606"/>
            <a:ext cx="38699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b="1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rPr>
              <a:t>Multi-level Page Table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494676" y="1130494"/>
            <a:ext cx="10677939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494676" y="1469277"/>
            <a:ext cx="1093761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Motivation: Reduce the memory space for storing the page table</a:t>
            </a:r>
            <a:r>
              <a:rPr lang="zh-CN" altLang="en-US" sz="2400" dirty="0"/>
              <a:t> </a:t>
            </a:r>
            <a:r>
              <a:rPr lang="en-US" altLang="zh-CN" sz="2400" dirty="0"/>
              <a:t>when the virtual</a:t>
            </a:r>
          </a:p>
          <a:p>
            <a:r>
              <a:rPr lang="en-US" altLang="zh-CN" sz="2400" dirty="0"/>
              <a:t>address space is large. </a:t>
            </a:r>
          </a:p>
          <a:p>
            <a:r>
              <a:rPr lang="en-US" altLang="zh-CN" sz="2400" dirty="0"/>
              <a:t>Method: Do not allocate the memory to construct page table for invalid item.</a:t>
            </a:r>
          </a:p>
          <a:p>
            <a:endParaRPr lang="en-US" altLang="zh-CN" sz="2400" dirty="0"/>
          </a:p>
          <a:p>
            <a:endParaRPr lang="en-US" altLang="zh-CN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2651" y="2688101"/>
            <a:ext cx="7375507" cy="3916123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94676" y="599606"/>
            <a:ext cx="386997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prstClr val="black"/>
                </a:solidFill>
              </a:rPr>
              <a:t>Multi-level Page Table</a:t>
            </a:r>
            <a:endParaRPr lang="zh-CN" altLang="en-US" sz="2800" b="1" dirty="0">
              <a:solidFill>
                <a:prstClr val="black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494676" y="1130494"/>
            <a:ext cx="10677939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494676" y="1395990"/>
            <a:ext cx="6236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The two level page table in x86 and x86-64 (32-bit machine) </a:t>
            </a:r>
            <a:endParaRPr lang="zh-CN" alt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7633" y="2233044"/>
            <a:ext cx="5983083" cy="386386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254909" y="1952513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10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268173" y="1952513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10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358934" y="1952513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12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94676" y="599606"/>
            <a:ext cx="60965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Translation Look-aside buffers (TLB)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494676" y="1130494"/>
            <a:ext cx="10677939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94676" y="1469277"/>
            <a:ext cx="1043106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Motivation: The time overhead of frequent visiting of multi-level page table is</a:t>
            </a:r>
          </a:p>
          <a:p>
            <a:r>
              <a:rPr lang="en-US" altLang="zh-CN" sz="2400" dirty="0"/>
              <a:t>high</a:t>
            </a:r>
          </a:p>
          <a:p>
            <a:r>
              <a:rPr lang="en-US" altLang="zh-CN" sz="2400" dirty="0"/>
              <a:t>Method: The idea of cache. Saving the frequently visited items in the cache.</a:t>
            </a:r>
          </a:p>
          <a:p>
            <a:endParaRPr lang="en-US" altLang="zh-CN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5876" y="2957051"/>
            <a:ext cx="5225777" cy="3583858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1535" y="1814051"/>
            <a:ext cx="7059359" cy="476372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94676" y="599606"/>
            <a:ext cx="60965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Translation Look-aside buffers (TLB)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494676" y="1130494"/>
            <a:ext cx="10677939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94676" y="1278644"/>
            <a:ext cx="52629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Finding the physical address using TLB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4"/>
          <p:cNvSpPr>
            <a:spLocks noGrp="1"/>
          </p:cNvSpPr>
          <p:nvPr/>
        </p:nvSpPr>
        <p:spPr>
          <a:xfrm>
            <a:off x="741796" y="818636"/>
            <a:ext cx="10058400" cy="356616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8000" b="0" kern="12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800" b="1" dirty="0">
                <a:latin typeface="+mn-lt"/>
              </a:rPr>
              <a:t>Address Translation</a:t>
            </a:r>
            <a:endParaRPr lang="zh-CN" altLang="en-US" sz="4800" b="1" dirty="0">
              <a:latin typeface="+mn-lt"/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615900" y="4384796"/>
            <a:ext cx="10677939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94676" y="599606"/>
            <a:ext cx="340830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/>
              <a:t>Address Translation</a:t>
            </a:r>
            <a:endParaRPr lang="zh-CN" altLang="en-US" sz="2800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494676" y="1130494"/>
            <a:ext cx="10677939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3769" y="1244184"/>
            <a:ext cx="7644985" cy="561381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723869" y="2083633"/>
            <a:ext cx="6580682" cy="433215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TextBox 6"/>
          <p:cNvSpPr txBox="1"/>
          <p:nvPr/>
        </p:nvSpPr>
        <p:spPr>
          <a:xfrm>
            <a:off x="7157997" y="2203554"/>
            <a:ext cx="11015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/>
              <a:t>MMU</a:t>
            </a:r>
            <a:endParaRPr lang="zh-CN" altLang="en-US" sz="2800" b="1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4"/>
          <p:cNvSpPr>
            <a:spLocks noGrp="1"/>
          </p:cNvSpPr>
          <p:nvPr/>
        </p:nvSpPr>
        <p:spPr>
          <a:xfrm>
            <a:off x="565607" y="818636"/>
            <a:ext cx="11010493" cy="356616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8000" b="0" kern="12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800" b="1" dirty="0">
                <a:latin typeface="+mn-lt"/>
              </a:rPr>
              <a:t>Case Study: A journey to ‘</a:t>
            </a:r>
            <a:r>
              <a:rPr lang="en-US" altLang="zh-CN" sz="4800" b="1" dirty="0" err="1">
                <a:latin typeface="+mn-lt"/>
              </a:rPr>
              <a:t>i</a:t>
            </a:r>
            <a:r>
              <a:rPr lang="en-US" altLang="zh-CN" sz="4800" b="1" dirty="0">
                <a:latin typeface="+mn-lt"/>
              </a:rPr>
              <a:t>’ in linux-0.11</a:t>
            </a:r>
            <a:endParaRPr lang="zh-CN" altLang="en-US" sz="4800" b="1" dirty="0">
              <a:latin typeface="+mn-lt"/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615900" y="4384796"/>
            <a:ext cx="10677939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94676" y="599606"/>
            <a:ext cx="28280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Problem Setting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494676" y="1130494"/>
            <a:ext cx="10677939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676" y="2250678"/>
            <a:ext cx="10912839" cy="400771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94676" y="1321254"/>
            <a:ext cx="1035251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Initialize ‘</a:t>
            </a:r>
            <a:r>
              <a:rPr lang="en-US" altLang="zh-CN" dirty="0" err="1"/>
              <a:t>i</a:t>
            </a:r>
            <a:r>
              <a:rPr lang="en-US" altLang="zh-CN" dirty="0"/>
              <a:t>’ with non-zero value, but when it meets while(</a:t>
            </a:r>
            <a:r>
              <a:rPr lang="en-US" altLang="zh-CN" dirty="0" err="1"/>
              <a:t>i</a:t>
            </a:r>
            <a:r>
              <a:rPr lang="en-US" altLang="zh-CN" dirty="0"/>
              <a:t>): Infinite loop</a:t>
            </a:r>
          </a:p>
          <a:p>
            <a:r>
              <a:rPr lang="en-US" altLang="zh-CN" b="1" dirty="0"/>
              <a:t>Objective: Look into the </a:t>
            </a:r>
            <a:r>
              <a:rPr lang="en-US" altLang="zh-CN" b="1" dirty="0" err="1"/>
              <a:t>os</a:t>
            </a:r>
            <a:r>
              <a:rPr lang="en-US" altLang="zh-CN" b="1" dirty="0"/>
              <a:t> kernel. </a:t>
            </a:r>
            <a:r>
              <a:rPr lang="en-US" altLang="zh-CN" dirty="0"/>
              <a:t>Find the physical address of variable ‘</a:t>
            </a:r>
            <a:r>
              <a:rPr lang="en-US" altLang="zh-CN" dirty="0" err="1"/>
              <a:t>i</a:t>
            </a:r>
            <a:r>
              <a:rPr lang="en-US" altLang="zh-CN" dirty="0"/>
              <a:t>’ and make its value zero to </a:t>
            </a:r>
          </a:p>
          <a:p>
            <a:r>
              <a:rPr lang="en-US" altLang="zh-CN" dirty="0"/>
              <a:t>terminate the indefinite loop. (Some thing exotic but interesting!)</a:t>
            </a:r>
            <a:endParaRPr lang="zh-CN" altLang="en-US" b="1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94676" y="599606"/>
            <a:ext cx="97802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/>
              <a:t>An Overview of the Memory Space Under Multi Processes  </a:t>
            </a:r>
            <a:endParaRPr lang="zh-CN" altLang="en-US" sz="2800" b="1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494676" y="1130494"/>
            <a:ext cx="10677939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0532" y="1514005"/>
            <a:ext cx="3296164" cy="5343993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>
            <a:off x="4612060" y="4984234"/>
            <a:ext cx="3747021" cy="35976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6055" y="4000500"/>
            <a:ext cx="1266825" cy="2857500"/>
          </a:xfrm>
          <a:prstGeom prst="rect">
            <a:avLst/>
          </a:prstGeom>
        </p:spPr>
      </p:pic>
      <p:cxnSp>
        <p:nvCxnSpPr>
          <p:cNvPr id="23" name="Straight Arrow Connector 22"/>
          <p:cNvCxnSpPr/>
          <p:nvPr/>
        </p:nvCxnSpPr>
        <p:spPr>
          <a:xfrm>
            <a:off x="4622721" y="3978792"/>
            <a:ext cx="5195334" cy="3937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8055" y="2367041"/>
            <a:ext cx="1266825" cy="2857500"/>
          </a:xfrm>
          <a:prstGeom prst="rect">
            <a:avLst/>
          </a:prstGeom>
        </p:spPr>
      </p:pic>
      <p:cxnSp>
        <p:nvCxnSpPr>
          <p:cNvPr id="32" name="Straight Arrow Connector 31"/>
          <p:cNvCxnSpPr/>
          <p:nvPr/>
        </p:nvCxnSpPr>
        <p:spPr>
          <a:xfrm flipV="1">
            <a:off x="4612059" y="2112046"/>
            <a:ext cx="2313397" cy="122932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7300" y="1243376"/>
            <a:ext cx="1266825" cy="2675535"/>
          </a:xfrm>
          <a:prstGeom prst="rect">
            <a:avLst/>
          </a:prstGeom>
        </p:spPr>
      </p:pic>
      <p:cxnSp>
        <p:nvCxnSpPr>
          <p:cNvPr id="39" name="Straight Connector 38"/>
          <p:cNvCxnSpPr/>
          <p:nvPr/>
        </p:nvCxnSpPr>
        <p:spPr>
          <a:xfrm>
            <a:off x="6120984" y="1243376"/>
            <a:ext cx="0" cy="5550508"/>
          </a:xfrm>
          <a:prstGeom prst="line">
            <a:avLst/>
          </a:prstGeom>
          <a:ln w="5715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8817017" y="1710349"/>
            <a:ext cx="2169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Programmer Aspect</a:t>
            </a:r>
            <a:endParaRPr lang="zh-CN" alt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4805168" y="1707776"/>
            <a:ext cx="11592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OS </a:t>
            </a:r>
            <a:r>
              <a:rPr lang="en-US" altLang="zh-CN" dirty="0" err="1"/>
              <a:t>Kernal</a:t>
            </a:r>
            <a:endParaRPr lang="en-US" altLang="zh-CN" dirty="0"/>
          </a:p>
          <a:p>
            <a:r>
              <a:rPr lang="en-US" altLang="zh-CN" dirty="0"/>
              <a:t>Aspect</a:t>
            </a:r>
            <a:endParaRPr lang="zh-CN" alt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465277" y="1197006"/>
            <a:ext cx="55386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Isolation, Protection and User-friendly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74525" y="3678169"/>
            <a:ext cx="207140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rgbClr val="FF0000"/>
                </a:solidFill>
              </a:rPr>
              <a:t>Two techniques:</a:t>
            </a:r>
          </a:p>
          <a:p>
            <a:r>
              <a:rPr lang="en-US" altLang="zh-CN" sz="2000" b="1" dirty="0">
                <a:solidFill>
                  <a:srgbClr val="FF0000"/>
                </a:solidFill>
              </a:rPr>
              <a:t>Segmentation</a:t>
            </a:r>
          </a:p>
          <a:p>
            <a:r>
              <a:rPr lang="en-US" altLang="zh-CN" sz="2000" b="1" dirty="0">
                <a:solidFill>
                  <a:srgbClr val="FF0000"/>
                </a:solidFill>
              </a:rPr>
              <a:t>Paging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94676" y="599606"/>
            <a:ext cx="35301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b="1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rPr>
              <a:t>Environment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 Setting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494676" y="1130494"/>
            <a:ext cx="10677939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94677" y="1319134"/>
            <a:ext cx="2533336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Environment Setting </a:t>
            </a:r>
            <a:r>
              <a:rPr lang="en-US" altLang="zh-CN" sz="2000" b="1" dirty="0"/>
              <a:t>(Required)</a:t>
            </a:r>
            <a:endParaRPr lang="en-US" altLang="zh-C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/>
              <a:t>VirtualBox + Ubuntu-18.04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/>
              <a:t>g++3.4 &amp; </a:t>
            </a:r>
            <a:r>
              <a:rPr lang="en-US" altLang="zh-CN" sz="2000" dirty="0" err="1"/>
              <a:t>gcc</a:t>
            </a:r>
            <a:r>
              <a:rPr lang="en-US" altLang="zh-CN" sz="2000" dirty="0"/>
              <a:t> 3.4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 err="1"/>
              <a:t>Bochs</a:t>
            </a:r>
            <a:r>
              <a:rPr lang="en-US" altLang="zh-CN" sz="2000" dirty="0"/>
              <a:t> IA-32 Emulation Platform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/>
              <a:t>Linux-0.11 source code (</a:t>
            </a:r>
            <a:r>
              <a:rPr lang="en-US" altLang="zh-CN" sz="2000" dirty="0" err="1"/>
              <a:t>oslab</a:t>
            </a:r>
            <a:r>
              <a:rPr lang="en-US" altLang="zh-CN" sz="2000" dirty="0"/>
              <a:t> code)</a:t>
            </a:r>
          </a:p>
          <a:p>
            <a:r>
              <a:rPr lang="en-US" altLang="zh-CN" sz="2000" dirty="0"/>
              <a:t>The setup instruction of the lab environment </a:t>
            </a:r>
          </a:p>
          <a:p>
            <a:r>
              <a:rPr lang="en-US" altLang="zh-CN" sz="2000" dirty="0"/>
              <a:t>would be given to you.</a:t>
            </a:r>
            <a:endParaRPr lang="zh-CN" altLang="en-US" sz="20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2841" y="1410108"/>
            <a:ext cx="8796954" cy="514059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7942006" y="2175387"/>
            <a:ext cx="4033684" cy="281694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TextBox 8"/>
          <p:cNvSpPr txBox="1"/>
          <p:nvPr/>
        </p:nvSpPr>
        <p:spPr>
          <a:xfrm>
            <a:off x="8278740" y="5087276"/>
            <a:ext cx="3647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err="1"/>
              <a:t>Bochs</a:t>
            </a:r>
            <a:r>
              <a:rPr lang="en-US" altLang="zh-CN" b="1" dirty="0"/>
              <a:t>: Simulating the linux-0.11</a:t>
            </a:r>
            <a:endParaRPr lang="zh-CN" altLang="en-US" b="1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94676" y="599606"/>
            <a:ext cx="55082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b="1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rPr>
              <a:t>Finding the Logical Address of ‘</a:t>
            </a:r>
            <a:r>
              <a:rPr lang="en-US" altLang="zh-CN" sz="2800" b="1" dirty="0" err="1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rPr>
              <a:t>i</a:t>
            </a:r>
            <a:r>
              <a:rPr lang="en-US" altLang="zh-CN" sz="2800" b="1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rPr>
              <a:t>’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494676" y="1130494"/>
            <a:ext cx="10677939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9903" y="1138163"/>
            <a:ext cx="4350775" cy="286288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34181" y="1349477"/>
            <a:ext cx="6037580" cy="67392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printf</a:t>
            </a:r>
            <a:r>
              <a:rPr lang="en-US" altLang="zh-CN" dirty="0"/>
              <a:t>("The logical/</a:t>
            </a:r>
            <a:r>
              <a:rPr lang="en-US" altLang="zh-CN" dirty="0" err="1"/>
              <a:t>virtical</a:t>
            </a:r>
            <a:r>
              <a:rPr lang="en-US" altLang="zh-CN" dirty="0"/>
              <a:t> address of </a:t>
            </a:r>
            <a:r>
              <a:rPr lang="en-US" altLang="zh-CN" dirty="0" err="1"/>
              <a:t>i</a:t>
            </a:r>
            <a:r>
              <a:rPr lang="en-US" altLang="zh-CN" dirty="0"/>
              <a:t> is 0x%08x", &amp;</a:t>
            </a:r>
            <a:r>
              <a:rPr lang="en-US" altLang="zh-CN" dirty="0" err="1"/>
              <a:t>i</a:t>
            </a:r>
            <a:r>
              <a:rPr lang="en-US" altLang="zh-CN" dirty="0"/>
              <a:t>);</a:t>
            </a:r>
          </a:p>
          <a:p>
            <a:endParaRPr lang="en-US" altLang="zh-CN" dirty="0"/>
          </a:p>
          <a:p>
            <a:r>
              <a:rPr lang="en-US" altLang="zh-CN" dirty="0"/>
              <a:t>The offset address of ‘</a:t>
            </a:r>
            <a:r>
              <a:rPr lang="en-US" altLang="zh-CN" dirty="0" err="1"/>
              <a:t>i</a:t>
            </a:r>
            <a:r>
              <a:rPr lang="en-US" altLang="zh-CN" dirty="0"/>
              <a:t>’ is 0x00003004</a:t>
            </a:r>
          </a:p>
          <a:p>
            <a:endParaRPr lang="en-US" altLang="zh-CN" dirty="0"/>
          </a:p>
          <a:p>
            <a:r>
              <a:rPr lang="en-US" altLang="zh-CN" dirty="0"/>
              <a:t>Setting breakpoint in </a:t>
            </a:r>
            <a:r>
              <a:rPr lang="en-US" altLang="zh-CN" dirty="0" err="1"/>
              <a:t>Bochs</a:t>
            </a:r>
            <a:r>
              <a:rPr lang="en-US" altLang="zh-CN" dirty="0"/>
              <a:t>:</a:t>
            </a:r>
          </a:p>
          <a:p>
            <a:r>
              <a:rPr lang="en-US" altLang="zh-CN" dirty="0" err="1"/>
              <a:t>Ctrl+c</a:t>
            </a:r>
            <a:r>
              <a:rPr lang="en-US" altLang="zh-CN" dirty="0"/>
              <a:t>: pause current program</a:t>
            </a:r>
          </a:p>
          <a:p>
            <a:r>
              <a:rPr lang="en-US" altLang="zh-CN" dirty="0"/>
              <a:t>c: continue to run the program</a:t>
            </a:r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 err="1"/>
              <a:t>cmp</a:t>
            </a:r>
            <a:r>
              <a:rPr lang="en-US" altLang="zh-CN" dirty="0"/>
              <a:t> </a:t>
            </a:r>
            <a:r>
              <a:rPr lang="en-US" altLang="zh-CN" dirty="0" err="1"/>
              <a:t>dword</a:t>
            </a:r>
            <a:r>
              <a:rPr lang="en-US" altLang="zh-CN" dirty="0"/>
              <a:t> </a:t>
            </a:r>
            <a:r>
              <a:rPr lang="en-US" altLang="zh-CN" dirty="0" err="1"/>
              <a:t>ptr</a:t>
            </a:r>
            <a:r>
              <a:rPr lang="en-US" altLang="zh-CN" dirty="0"/>
              <a:t> ds:0x3004, 0x00000000 ; 833d0430000000</a:t>
            </a:r>
          </a:p>
          <a:p>
            <a:r>
              <a:rPr lang="en-US" altLang="zh-CN" dirty="0"/>
              <a:t>(Assembly language for </a:t>
            </a:r>
            <a:r>
              <a:rPr lang="en-US" altLang="zh-CN" dirty="0" err="1"/>
              <a:t>i</a:t>
            </a:r>
            <a:r>
              <a:rPr lang="en-US" altLang="zh-CN" dirty="0"/>
              <a:t>==0)</a:t>
            </a:r>
          </a:p>
          <a:p>
            <a:endParaRPr lang="en-US" altLang="zh-CN" dirty="0"/>
          </a:p>
          <a:p>
            <a:r>
              <a:rPr lang="en-US" altLang="zh-CN" dirty="0"/>
              <a:t>The logical address of ‘</a:t>
            </a:r>
            <a:r>
              <a:rPr lang="en-US" altLang="zh-CN" dirty="0" err="1"/>
              <a:t>i</a:t>
            </a:r>
            <a:r>
              <a:rPr lang="en-US" altLang="zh-CN" dirty="0"/>
              <a:t>’ is ds: 0x3004. The segment register</a:t>
            </a:r>
          </a:p>
          <a:p>
            <a:r>
              <a:rPr lang="en-US" altLang="zh-CN" dirty="0"/>
              <a:t>is ds. The offset is 0x00003004.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8" name="Rectangle 7"/>
          <p:cNvSpPr/>
          <p:nvPr/>
        </p:nvSpPr>
        <p:spPr>
          <a:xfrm>
            <a:off x="8568813" y="3734512"/>
            <a:ext cx="752168" cy="2742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8979" y="4079285"/>
            <a:ext cx="4301699" cy="2685902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6599904" y="5580993"/>
            <a:ext cx="4454012" cy="19548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94676" y="599606"/>
            <a:ext cx="55082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b="1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rPr>
              <a:t>Finding the Logical Address of ‘</a:t>
            </a:r>
            <a:r>
              <a:rPr lang="en-US" altLang="zh-CN" sz="2800" b="1" dirty="0" err="1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rPr>
              <a:t>i</a:t>
            </a:r>
            <a:r>
              <a:rPr lang="en-US" altLang="zh-CN" sz="2800" b="1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rPr>
              <a:t>’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494676" y="1130494"/>
            <a:ext cx="10677939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34181" y="134947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zh-CN" dirty="0"/>
          </a:p>
        </p:txBody>
      </p:sp>
      <p:sp>
        <p:nvSpPr>
          <p:cNvPr id="7" name="TextBox 6"/>
          <p:cNvSpPr txBox="1"/>
          <p:nvPr/>
        </p:nvSpPr>
        <p:spPr>
          <a:xfrm>
            <a:off x="634181" y="1349477"/>
            <a:ext cx="4934585" cy="64623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Find the starting address of segment using ds</a:t>
            </a:r>
          </a:p>
          <a:p>
            <a:r>
              <a:rPr lang="en-US" altLang="zh-CN" b="1" dirty="0" err="1"/>
              <a:t>sreg</a:t>
            </a:r>
            <a:endParaRPr lang="en-US" altLang="zh-CN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Check the segment register</a:t>
            </a:r>
          </a:p>
          <a:p>
            <a:endParaRPr lang="en-US" altLang="zh-CN" dirty="0"/>
          </a:p>
          <a:p>
            <a:r>
              <a:rPr lang="en-US" altLang="zh-CN" dirty="0"/>
              <a:t>ds segment descriptor</a:t>
            </a:r>
          </a:p>
          <a:p>
            <a:r>
              <a:rPr lang="en-US" altLang="zh-CN" dirty="0"/>
              <a:t>0x</a:t>
            </a:r>
            <a:r>
              <a:rPr lang="en-US" altLang="zh-CN" b="1" dirty="0"/>
              <a:t>0000</a:t>
            </a:r>
            <a:r>
              <a:rPr lang="en-US" altLang="zh-CN" dirty="0"/>
              <a:t>3fff  0x</a:t>
            </a:r>
            <a:r>
              <a:rPr lang="en-US" altLang="zh-CN" b="1" dirty="0"/>
              <a:t>10</a:t>
            </a:r>
            <a:r>
              <a:rPr lang="en-US" altLang="zh-CN" dirty="0"/>
              <a:t>0f3</a:t>
            </a:r>
            <a:r>
              <a:rPr lang="en-US" altLang="zh-CN" b="1" dirty="0"/>
              <a:t>00</a:t>
            </a:r>
          </a:p>
          <a:p>
            <a:endParaRPr lang="en-US" altLang="zh-CN" b="1" dirty="0"/>
          </a:p>
          <a:p>
            <a:r>
              <a:rPr lang="en-US" altLang="zh-CN" dirty="0"/>
              <a:t>The base address of ds segment is:</a:t>
            </a:r>
          </a:p>
          <a:p>
            <a:r>
              <a:rPr lang="en-US" altLang="zh-CN" dirty="0"/>
              <a:t>0x10000000</a:t>
            </a:r>
          </a:p>
          <a:p>
            <a:endParaRPr lang="en-US" altLang="zh-CN" dirty="0"/>
          </a:p>
          <a:p>
            <a:r>
              <a:rPr lang="en-US" altLang="zh-CN" dirty="0"/>
              <a:t>The logical address of ‘</a:t>
            </a:r>
            <a:r>
              <a:rPr lang="en-US" altLang="zh-CN" dirty="0" err="1"/>
              <a:t>i</a:t>
            </a:r>
            <a:r>
              <a:rPr lang="en-US" altLang="zh-CN" dirty="0"/>
              <a:t>’:</a:t>
            </a:r>
          </a:p>
          <a:p>
            <a:r>
              <a:rPr lang="en-US" altLang="zh-CN" dirty="0"/>
              <a:t>0x10000000+0x00003004=0x10003004</a:t>
            </a:r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We could check whether the segment descriptor</a:t>
            </a:r>
          </a:p>
          <a:p>
            <a:r>
              <a:rPr lang="en-US" altLang="zh-CN" dirty="0"/>
              <a:t>is correct using </a:t>
            </a:r>
            <a:r>
              <a:rPr lang="en-US" altLang="zh-CN" dirty="0" err="1"/>
              <a:t>ldtr</a:t>
            </a:r>
            <a:r>
              <a:rPr lang="en-US" altLang="zh-CN" dirty="0"/>
              <a:t>, </a:t>
            </a:r>
            <a:r>
              <a:rPr lang="en-US" altLang="zh-CN" dirty="0" err="1"/>
              <a:t>gdtr</a:t>
            </a:r>
            <a:r>
              <a:rPr lang="en-US" altLang="zh-CN" dirty="0"/>
              <a:t> and selector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6778" y="1341808"/>
            <a:ext cx="4028688" cy="24777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6778" y="4141629"/>
            <a:ext cx="4191776" cy="259100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6540500" y="2905125"/>
            <a:ext cx="1452880" cy="13589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Rectangle 10"/>
          <p:cNvSpPr/>
          <p:nvPr/>
        </p:nvSpPr>
        <p:spPr>
          <a:xfrm>
            <a:off x="6096000" y="5014452"/>
            <a:ext cx="444632" cy="860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Rectangle 11"/>
          <p:cNvSpPr/>
          <p:nvPr/>
        </p:nvSpPr>
        <p:spPr>
          <a:xfrm>
            <a:off x="6167284" y="5422580"/>
            <a:ext cx="444632" cy="2039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Rectangle 12"/>
          <p:cNvSpPr/>
          <p:nvPr/>
        </p:nvSpPr>
        <p:spPr>
          <a:xfrm>
            <a:off x="6342618" y="5626510"/>
            <a:ext cx="684987" cy="1637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Rectangle 10"/>
          <p:cNvSpPr/>
          <p:nvPr>
            <p:custDataLst>
              <p:tags r:id="rId1"/>
            </p:custDataLst>
          </p:nvPr>
        </p:nvSpPr>
        <p:spPr>
          <a:xfrm>
            <a:off x="634365" y="4410075"/>
            <a:ext cx="1308100" cy="3086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Rectangle 10"/>
          <p:cNvSpPr/>
          <p:nvPr>
            <p:custDataLst>
              <p:tags r:id="rId2"/>
            </p:custDataLst>
          </p:nvPr>
        </p:nvSpPr>
        <p:spPr>
          <a:xfrm>
            <a:off x="2069465" y="4410075"/>
            <a:ext cx="1217295" cy="3086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971550" y="4718685"/>
            <a:ext cx="40640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/>
              <a:t>base                   offset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94676" y="599606"/>
            <a:ext cx="56653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b="1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rPr>
              <a:t>Finding the Physical Address of ‘</a:t>
            </a:r>
            <a:r>
              <a:rPr lang="en-US" altLang="zh-CN" sz="2800" b="1" dirty="0" err="1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rPr>
              <a:t>i</a:t>
            </a:r>
            <a:r>
              <a:rPr lang="en-US" altLang="zh-CN" sz="2800" b="1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rPr>
              <a:t>’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494676" y="1130494"/>
            <a:ext cx="10677939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94676" y="1364226"/>
            <a:ext cx="6668770" cy="59080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Logical address of ‘</a:t>
            </a:r>
            <a:r>
              <a:rPr lang="en-US" altLang="zh-CN" dirty="0" err="1"/>
              <a:t>i</a:t>
            </a:r>
            <a:r>
              <a:rPr lang="en-US" altLang="zh-CN" dirty="0"/>
              <a:t>’ is 0x10003004</a:t>
            </a:r>
          </a:p>
          <a:p>
            <a:endParaRPr lang="en-US" altLang="zh-CN" dirty="0"/>
          </a:p>
          <a:p>
            <a:r>
              <a:rPr lang="en-US" altLang="zh-CN" dirty="0"/>
              <a:t>Two-level page table</a:t>
            </a:r>
          </a:p>
          <a:p>
            <a:r>
              <a:rPr lang="en-US" altLang="zh-CN" dirty="0"/>
              <a:t>The first-level page number (10-bit) is: (binary) 0001000000=64</a:t>
            </a:r>
          </a:p>
          <a:p>
            <a:r>
              <a:rPr lang="en-US" altLang="zh-CN" dirty="0"/>
              <a:t>The second-level page number (10-bit) is: (binary) 0000000011=3</a:t>
            </a:r>
          </a:p>
          <a:p>
            <a:r>
              <a:rPr lang="en-US" altLang="zh-CN" dirty="0"/>
              <a:t>The offset (12bit): 0x004 = 4</a:t>
            </a:r>
          </a:p>
          <a:p>
            <a:endParaRPr lang="en-US" altLang="zh-CN" dirty="0"/>
          </a:p>
          <a:p>
            <a:r>
              <a:rPr lang="en-US" altLang="zh-CN" dirty="0"/>
              <a:t>The starting address of first-level page table</a:t>
            </a:r>
          </a:p>
          <a:p>
            <a:r>
              <a:rPr lang="en-US" altLang="zh-CN" b="1" dirty="0" err="1"/>
              <a:t>creg</a:t>
            </a:r>
            <a:endParaRPr lang="en-US" altLang="zh-CN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Check the control register</a:t>
            </a:r>
          </a:p>
          <a:p>
            <a:r>
              <a:rPr lang="en-US" altLang="zh-CN" dirty="0"/>
              <a:t>CR3 = 0x00000000</a:t>
            </a:r>
          </a:p>
          <a:p>
            <a:endParaRPr lang="en-US" altLang="zh-CN" dirty="0"/>
          </a:p>
          <a:p>
            <a:r>
              <a:rPr lang="en-US" altLang="zh-CN" dirty="0"/>
              <a:t>The starting address of second page table:</a:t>
            </a:r>
          </a:p>
          <a:p>
            <a:r>
              <a:rPr lang="en-US" altLang="zh-CN" dirty="0"/>
              <a:t>0x00fa6000</a:t>
            </a:r>
          </a:p>
          <a:p>
            <a:r>
              <a:rPr lang="en-US" altLang="zh-CN" dirty="0"/>
              <a:t>The starting address of page where ‘</a:t>
            </a:r>
            <a:r>
              <a:rPr lang="en-US" altLang="zh-CN" dirty="0" err="1"/>
              <a:t>i</a:t>
            </a:r>
            <a:r>
              <a:rPr lang="en-US" altLang="zh-CN" dirty="0"/>
              <a:t>’ stores:</a:t>
            </a:r>
          </a:p>
          <a:p>
            <a:r>
              <a:rPr lang="en-US" altLang="zh-CN" dirty="0"/>
              <a:t>0x00fa3000</a:t>
            </a:r>
          </a:p>
          <a:p>
            <a:r>
              <a:rPr lang="en-US" altLang="zh-CN" dirty="0"/>
              <a:t>(Simply the 20 bit represents the address</a:t>
            </a:r>
          </a:p>
          <a:p>
            <a:r>
              <a:rPr lang="en-US" altLang="zh-CN" dirty="0"/>
              <a:t>Information)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7035" y="2961963"/>
            <a:ext cx="6592862" cy="329643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387035" y="4731657"/>
            <a:ext cx="4003708" cy="508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Rectangle 8"/>
          <p:cNvSpPr/>
          <p:nvPr/>
        </p:nvSpPr>
        <p:spPr>
          <a:xfrm>
            <a:off x="5387035" y="5727506"/>
            <a:ext cx="4003708" cy="508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494676" y="1130494"/>
            <a:ext cx="10677939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94676" y="599606"/>
            <a:ext cx="56653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b="1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rPr>
              <a:t>Finding the Physical Address of ‘</a:t>
            </a:r>
            <a:r>
              <a:rPr lang="en-US" altLang="zh-CN" sz="2800" b="1" dirty="0" err="1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rPr>
              <a:t>i</a:t>
            </a:r>
            <a:r>
              <a:rPr lang="en-US" altLang="zh-CN" sz="2800" b="1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rPr>
              <a:t>’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94676" y="1364226"/>
            <a:ext cx="5716630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The starting address of page where ‘</a:t>
            </a:r>
            <a:r>
              <a:rPr lang="en-US" altLang="zh-CN" dirty="0" err="1"/>
              <a:t>i</a:t>
            </a:r>
            <a:r>
              <a:rPr lang="en-US" altLang="zh-CN" dirty="0"/>
              <a:t>’ stores:</a:t>
            </a:r>
          </a:p>
          <a:p>
            <a:r>
              <a:rPr lang="en-US" altLang="zh-CN" dirty="0"/>
              <a:t>0x00fa3000</a:t>
            </a:r>
          </a:p>
          <a:p>
            <a:endParaRPr lang="en-US" altLang="zh-CN" dirty="0"/>
          </a:p>
          <a:p>
            <a:r>
              <a:rPr lang="en-US" altLang="zh-CN" dirty="0"/>
              <a:t>Physical Address: 0x00fa3000+0x00000004=0x00fa3004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Set the value in 0x00fa3004 to 0</a:t>
            </a:r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3645" y="1460339"/>
            <a:ext cx="6086475" cy="7810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4585" y="4974661"/>
            <a:ext cx="10401300" cy="103822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94676" y="599606"/>
            <a:ext cx="26917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Continue And ?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494676" y="1130494"/>
            <a:ext cx="10677939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94676" y="1302809"/>
            <a:ext cx="71593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Press c to continue and </a:t>
            </a:r>
            <a:r>
              <a:rPr lang="en-US" altLang="zh-CN" b="1" dirty="0"/>
              <a:t>we exit the indefinite loop! Excited!</a:t>
            </a:r>
          </a:p>
          <a:p>
            <a:r>
              <a:rPr lang="en-US" altLang="zh-CN" dirty="0"/>
              <a:t>A similar but more interesting task might be given to you as homework</a:t>
            </a:r>
            <a:endParaRPr lang="zh-CN" alt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676" y="2077209"/>
            <a:ext cx="8242924" cy="4512832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4"/>
          <p:cNvSpPr>
            <a:spLocks noGrp="1"/>
          </p:cNvSpPr>
          <p:nvPr/>
        </p:nvSpPr>
        <p:spPr>
          <a:xfrm>
            <a:off x="3847123" y="88590"/>
            <a:ext cx="11010493" cy="356616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8000" b="0" kern="12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800" b="1" dirty="0">
                <a:latin typeface="+mn-lt"/>
              </a:rPr>
              <a:t>Any Question?</a:t>
            </a:r>
            <a:endParaRPr lang="zh-CN" altLang="en-US" sz="4800" b="1" dirty="0">
              <a:latin typeface="+mn-l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4"/>
          <p:cNvSpPr>
            <a:spLocks noGrp="1"/>
          </p:cNvSpPr>
          <p:nvPr/>
        </p:nvSpPr>
        <p:spPr>
          <a:xfrm>
            <a:off x="741796" y="818636"/>
            <a:ext cx="10058400" cy="356616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8000" b="0" kern="12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800" b="1" dirty="0">
                <a:latin typeface="+mn-lt"/>
              </a:rPr>
              <a:t>Segmentation</a:t>
            </a:r>
            <a:endParaRPr lang="zh-CN" altLang="en-US" sz="4800" b="1" dirty="0">
              <a:latin typeface="+mn-lt"/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615900" y="4384796"/>
            <a:ext cx="10677939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94676" y="599606"/>
            <a:ext cx="24721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/>
              <a:t>Segmentation</a:t>
            </a:r>
            <a:endParaRPr lang="zh-CN" altLang="en-US" sz="2800" b="1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494676" y="1130494"/>
            <a:ext cx="10677939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6194" y="1441304"/>
            <a:ext cx="2399491" cy="541238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02947" y="1479882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</a:t>
            </a:r>
            <a:endParaRPr lang="zh-CN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40839" y="2013935"/>
            <a:ext cx="937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8KB</a:t>
            </a:r>
            <a:endParaRPr lang="zh-CN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69426" y="2690908"/>
            <a:ext cx="937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12KB</a:t>
            </a:r>
            <a:endParaRPr lang="zh-CN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870887" y="6414360"/>
            <a:ext cx="937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0</a:t>
            </a:r>
            <a:endParaRPr lang="zh-CN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69426" y="5846017"/>
            <a:ext cx="937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12KB</a:t>
            </a:r>
            <a:endParaRPr lang="zh-CN" altLang="en-US" dirty="0"/>
          </a:p>
        </p:txBody>
      </p:sp>
      <p:graphicFrame>
        <p:nvGraphicFramePr>
          <p:cNvPr id="12" name="Table 11"/>
          <p:cNvGraphicFramePr>
            <a:graphicFrameLocks noGrp="1"/>
          </p:cNvGraphicFramePr>
          <p:nvPr/>
        </p:nvGraphicFramePr>
        <p:xfrm>
          <a:off x="3640992" y="1409891"/>
          <a:ext cx="8128000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4994">
                <a:tc>
                  <a:txBody>
                    <a:bodyPr/>
                    <a:lstStyle/>
                    <a:p>
                      <a:r>
                        <a:rPr lang="en-US" altLang="zh-CN" dirty="0"/>
                        <a:t>Index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Segment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Base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Size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9091"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Code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0K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8K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9091"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Heap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8K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12K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9091"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Stack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64K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12K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9091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2405" y="3950241"/>
            <a:ext cx="8056586" cy="161638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5208639" y="4171272"/>
            <a:ext cx="3162925" cy="139534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Arrow: Up 17"/>
          <p:cNvSpPr/>
          <p:nvPr/>
        </p:nvSpPr>
        <p:spPr>
          <a:xfrm>
            <a:off x="6237234" y="2909545"/>
            <a:ext cx="689548" cy="1211719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7046703" y="3238691"/>
            <a:ext cx="28119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Segment Descriptor</a:t>
            </a:r>
            <a:endParaRPr lang="zh-CN" altLang="en-US" sz="2400" dirty="0"/>
          </a:p>
        </p:txBody>
      </p:sp>
      <p:sp>
        <p:nvSpPr>
          <p:cNvPr id="20" name="TextBox 19"/>
          <p:cNvSpPr txBox="1"/>
          <p:nvPr/>
        </p:nvSpPr>
        <p:spPr>
          <a:xfrm>
            <a:off x="883195" y="231941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</a:t>
            </a:r>
            <a:endParaRPr lang="zh-CN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3842453" y="6050310"/>
            <a:ext cx="71737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Logical Address = Segment Base Address + Offset</a:t>
            </a:r>
            <a:endParaRPr lang="zh-CN" altLang="en-US" sz="2400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1247971" y="1253470"/>
            <a:ext cx="2169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Programmer Aspect</a:t>
            </a:r>
            <a:endParaRPr lang="zh-CN" alt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94676" y="599606"/>
            <a:ext cx="34291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Segment Descriptor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494676" y="1130494"/>
            <a:ext cx="10677939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494676" y="1397208"/>
            <a:ext cx="589456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Implementation in x86 and x86-64 (32-bit machine)</a:t>
            </a:r>
          </a:p>
          <a:p>
            <a:endParaRPr lang="en-US" altLang="zh-CN" sz="2000" dirty="0"/>
          </a:p>
          <a:p>
            <a:r>
              <a:rPr lang="en-US" altLang="zh-CN" sz="2000" dirty="0"/>
              <a:t>Segment Descriptor</a:t>
            </a:r>
            <a:endParaRPr lang="zh-CN" altLang="en-US" sz="2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612" y="2412871"/>
            <a:ext cx="10772775" cy="167640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289154" y="2788170"/>
            <a:ext cx="2128603" cy="50966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Rectangle 13"/>
          <p:cNvSpPr/>
          <p:nvPr/>
        </p:nvSpPr>
        <p:spPr>
          <a:xfrm>
            <a:off x="2398425" y="3489664"/>
            <a:ext cx="2128603" cy="50966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Rectangle 14"/>
          <p:cNvSpPr/>
          <p:nvPr/>
        </p:nvSpPr>
        <p:spPr>
          <a:xfrm>
            <a:off x="8486929" y="2788170"/>
            <a:ext cx="2128603" cy="50966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Rectangle 15"/>
          <p:cNvSpPr/>
          <p:nvPr/>
        </p:nvSpPr>
        <p:spPr>
          <a:xfrm>
            <a:off x="4751882" y="2741404"/>
            <a:ext cx="1019331" cy="556431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Rectangle 16"/>
          <p:cNvSpPr/>
          <p:nvPr/>
        </p:nvSpPr>
        <p:spPr>
          <a:xfrm>
            <a:off x="7155308" y="3409796"/>
            <a:ext cx="2468377" cy="556431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619670" y="4335134"/>
            <a:ext cx="1022427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We could get the address that the segment starts and the length from Segment Descriptor!</a:t>
            </a:r>
          </a:p>
          <a:p>
            <a:r>
              <a:rPr lang="en-US" altLang="zh-CN" sz="2000" dirty="0"/>
              <a:t>The base address and limit differs for different segment and the processes.</a:t>
            </a:r>
            <a:endParaRPr lang="zh-CN" altLang="en-US" sz="20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94676" y="599606"/>
            <a:ext cx="38058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altLang="zh-CN" sz="2800" b="1" dirty="0"/>
              <a:t>Local Descriptor Table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494676" y="1130494"/>
            <a:ext cx="10677939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94676" y="1397208"/>
            <a:ext cx="7693132" cy="53245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Implementation in x86 and x86-64 (32-bit machine)</a:t>
            </a:r>
          </a:p>
          <a:p>
            <a:endParaRPr lang="en-US" altLang="zh-CN" sz="2000" dirty="0"/>
          </a:p>
          <a:p>
            <a:r>
              <a:rPr lang="en-US" altLang="zh-CN" sz="2000" b="1" dirty="0"/>
              <a:t>How to store the segment information for each process?</a:t>
            </a:r>
          </a:p>
          <a:p>
            <a:r>
              <a:rPr lang="en-US" altLang="zh-CN" sz="2000" b="1" dirty="0"/>
              <a:t>LDT (local descriptor table)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/>
              <a:t>Store the segment descriptor for each process stored in memory.</a:t>
            </a:r>
          </a:p>
          <a:p>
            <a:endParaRPr lang="en-US" altLang="zh-CN" sz="2000" dirty="0"/>
          </a:p>
          <a:p>
            <a:r>
              <a:rPr lang="en-US" altLang="zh-CN" sz="2000" b="1" dirty="0"/>
              <a:t>How to switch the LDT when the context switch happens?</a:t>
            </a:r>
          </a:p>
          <a:p>
            <a:r>
              <a:rPr lang="en-US" altLang="zh-CN" sz="2000" dirty="0"/>
              <a:t>Change the value in LDTR</a:t>
            </a:r>
          </a:p>
          <a:p>
            <a:r>
              <a:rPr lang="en-US" altLang="zh-CN" sz="2000" b="1" dirty="0"/>
              <a:t>LDTR (local descriptor table register)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/>
              <a:t>Store the start address of LDT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/>
              <a:t>The structure of LDTR is like segment descriptor. </a:t>
            </a:r>
          </a:p>
          <a:p>
            <a:endParaRPr lang="en-US" altLang="zh-CN" sz="2000" dirty="0"/>
          </a:p>
          <a:p>
            <a:r>
              <a:rPr lang="en-US" altLang="zh-CN" sz="2000" b="1" dirty="0"/>
              <a:t>How to select each segment (Code\Slack\Heap) from the LDT?</a:t>
            </a:r>
          </a:p>
          <a:p>
            <a:r>
              <a:rPr lang="en-US" altLang="zh-CN" sz="2000" b="1" dirty="0"/>
              <a:t>Segment Selector:</a:t>
            </a:r>
            <a:r>
              <a:rPr lang="en-US" altLang="zh-CN" sz="2000" dirty="0"/>
              <a:t> Determine the Index of Segment Descriptor</a:t>
            </a:r>
          </a:p>
          <a:p>
            <a:endParaRPr lang="en-US" altLang="zh-CN" sz="2000" dirty="0"/>
          </a:p>
          <a:p>
            <a:endParaRPr lang="en-US" altLang="zh-CN" sz="2000" dirty="0"/>
          </a:p>
          <a:p>
            <a:endParaRPr lang="en-US" altLang="zh-CN" sz="2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8181" y="1368982"/>
            <a:ext cx="3533775" cy="517973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8191" y="5742305"/>
            <a:ext cx="4877738" cy="97943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083632" y="6067272"/>
            <a:ext cx="2128603" cy="50966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1111865" y="1768840"/>
            <a:ext cx="11600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Segment M</a:t>
            </a:r>
            <a:endParaRPr lang="zh-CN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1031917" y="2786803"/>
            <a:ext cx="11600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Segment </a:t>
            </a:r>
          </a:p>
          <a:p>
            <a:r>
              <a:rPr lang="en-US" altLang="zh-CN" dirty="0"/>
              <a:t> N+3</a:t>
            </a:r>
            <a:endParaRPr lang="zh-CN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1031917" y="3429000"/>
            <a:ext cx="11600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Segment </a:t>
            </a:r>
          </a:p>
          <a:p>
            <a:r>
              <a:rPr lang="en-US" altLang="zh-CN" dirty="0"/>
              <a:t> N+2</a:t>
            </a:r>
            <a:endParaRPr lang="zh-CN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1031916" y="4018878"/>
            <a:ext cx="11600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Segment </a:t>
            </a:r>
          </a:p>
          <a:p>
            <a:r>
              <a:rPr lang="en-US" altLang="zh-CN" dirty="0"/>
              <a:t> N+1</a:t>
            </a:r>
            <a:endParaRPr lang="zh-CN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1031915" y="4651577"/>
            <a:ext cx="11600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Segment </a:t>
            </a:r>
          </a:p>
          <a:p>
            <a:r>
              <a:rPr lang="en-US" altLang="zh-CN" dirty="0"/>
              <a:t> N</a:t>
            </a:r>
            <a:endParaRPr lang="zh-CN" alt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94676" y="599606"/>
            <a:ext cx="40238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altLang="zh-CN" sz="2800" b="1" dirty="0"/>
              <a:t>Global Descriptor Table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494676" y="1130494"/>
            <a:ext cx="10677939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94676" y="1690062"/>
            <a:ext cx="5894562" cy="3477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Implementation in x86 and x86-64 (32-bit machine)</a:t>
            </a:r>
          </a:p>
          <a:p>
            <a:endParaRPr lang="en-US" altLang="zh-CN" sz="2000" dirty="0"/>
          </a:p>
          <a:p>
            <a:r>
              <a:rPr lang="en-US" altLang="zh-CN" sz="2000" dirty="0"/>
              <a:t>From the OS kernel, the record of the LDT starting </a:t>
            </a:r>
          </a:p>
          <a:p>
            <a:r>
              <a:rPr lang="en-US" altLang="zh-CN" sz="2000" dirty="0"/>
              <a:t>address of each process is needed.</a:t>
            </a:r>
          </a:p>
          <a:p>
            <a:endParaRPr lang="en-US" altLang="zh-CN" sz="2000" dirty="0"/>
          </a:p>
          <a:p>
            <a:r>
              <a:rPr lang="en-US" altLang="zh-CN" sz="2000" b="1" dirty="0"/>
              <a:t>GDT(global descriptor table)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/>
              <a:t>Store the information of LDT of each process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/>
              <a:t>Located in the OS kernel memory space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/>
              <a:t>The starting address in GDT is stored in </a:t>
            </a:r>
          </a:p>
          <a:p>
            <a:r>
              <a:rPr lang="en-US" altLang="zh-CN" sz="2000" b="1" dirty="0"/>
              <a:t>     GDTR (global descriptor table register)</a:t>
            </a:r>
          </a:p>
          <a:p>
            <a:endParaRPr lang="en-US" altLang="zh-CN" sz="2000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1386" y="1371131"/>
            <a:ext cx="3366463" cy="541350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879914" y="1701226"/>
            <a:ext cx="11600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Process</a:t>
            </a:r>
          </a:p>
          <a:p>
            <a:r>
              <a:rPr lang="en-US" altLang="zh-CN" dirty="0"/>
              <a:t>M</a:t>
            </a:r>
            <a:endParaRPr lang="zh-CN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0897849" y="2782668"/>
            <a:ext cx="11600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Process</a:t>
            </a:r>
          </a:p>
          <a:p>
            <a:r>
              <a:rPr lang="en-US" altLang="zh-CN" dirty="0"/>
              <a:t>N+3</a:t>
            </a:r>
            <a:endParaRPr lang="zh-CN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0897849" y="3540944"/>
            <a:ext cx="11600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Process</a:t>
            </a:r>
          </a:p>
          <a:p>
            <a:r>
              <a:rPr lang="en-US" altLang="zh-CN" dirty="0"/>
              <a:t>N+2</a:t>
            </a:r>
            <a:endParaRPr lang="zh-CN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0879913" y="4242931"/>
            <a:ext cx="11600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Process</a:t>
            </a:r>
          </a:p>
          <a:p>
            <a:r>
              <a:rPr lang="en-US" altLang="zh-CN" dirty="0"/>
              <a:t>N+1</a:t>
            </a:r>
            <a:endParaRPr lang="zh-CN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0879912" y="4844771"/>
            <a:ext cx="11600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Process</a:t>
            </a:r>
          </a:p>
          <a:p>
            <a:r>
              <a:rPr lang="en-US" altLang="zh-CN" dirty="0"/>
              <a:t>N</a:t>
            </a:r>
            <a:endParaRPr lang="zh-CN" alt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94676" y="599606"/>
            <a:ext cx="247215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prstClr val="black"/>
                </a:solidFill>
              </a:rPr>
              <a:t>Segmentation</a:t>
            </a:r>
            <a:endParaRPr lang="zh-CN" altLang="en-US" sz="2800" b="1" dirty="0">
              <a:solidFill>
                <a:prstClr val="black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494676" y="1130494"/>
            <a:ext cx="10677939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2058" y="4279691"/>
            <a:ext cx="1522775" cy="2448727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3524833" y="5066675"/>
            <a:ext cx="111989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4644728" y="4631960"/>
            <a:ext cx="0" cy="43471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4644728" y="4646950"/>
            <a:ext cx="719528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4210" y="2042410"/>
            <a:ext cx="1891950" cy="277317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954464" y="1673078"/>
            <a:ext cx="588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LDT</a:t>
            </a:r>
            <a:endParaRPr lang="zh-CN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2288757" y="3856473"/>
            <a:ext cx="619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GDT</a:t>
            </a:r>
            <a:endParaRPr lang="zh-CN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494676" y="4447294"/>
            <a:ext cx="1794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Process Selector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1194900" y="4815589"/>
            <a:ext cx="0" cy="25108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1194900" y="5066675"/>
            <a:ext cx="719528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3507079" y="2679903"/>
            <a:ext cx="1927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Segment Selector</a:t>
            </a:r>
          </a:p>
        </p:txBody>
      </p:sp>
      <p:cxnSp>
        <p:nvCxnSpPr>
          <p:cNvPr id="24" name="Straight Connector 23"/>
          <p:cNvCxnSpPr/>
          <p:nvPr/>
        </p:nvCxnSpPr>
        <p:spPr>
          <a:xfrm>
            <a:off x="4480244" y="3014975"/>
            <a:ext cx="0" cy="25108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4489643" y="3238579"/>
            <a:ext cx="94456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7145400" y="3181821"/>
            <a:ext cx="228678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7536822" y="2752860"/>
            <a:ext cx="1503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Base Address</a:t>
            </a:r>
            <a:endParaRPr lang="zh-CN" altLang="en-US" dirty="0"/>
          </a:p>
        </p:txBody>
      </p:sp>
      <p:sp>
        <p:nvSpPr>
          <p:cNvPr id="32" name="Oval 31"/>
          <p:cNvSpPr/>
          <p:nvPr/>
        </p:nvSpPr>
        <p:spPr>
          <a:xfrm>
            <a:off x="9432182" y="2845524"/>
            <a:ext cx="629586" cy="67259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4" name="Straight Connector 33"/>
          <p:cNvCxnSpPr>
            <a:stCxn id="32" idx="2"/>
            <a:endCxn id="32" idx="6"/>
          </p:cNvCxnSpPr>
          <p:nvPr/>
        </p:nvCxnSpPr>
        <p:spPr>
          <a:xfrm>
            <a:off x="9432182" y="3181821"/>
            <a:ext cx="62958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9746975" y="2937526"/>
            <a:ext cx="0" cy="5222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endCxn id="32" idx="0"/>
          </p:cNvCxnSpPr>
          <p:nvPr/>
        </p:nvCxnSpPr>
        <p:spPr>
          <a:xfrm>
            <a:off x="9718615" y="2201125"/>
            <a:ext cx="28360" cy="64439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9342303" y="1766181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Offset</a:t>
            </a:r>
            <a:endParaRPr lang="zh-CN" altLang="en-US" dirty="0"/>
          </a:p>
        </p:txBody>
      </p:sp>
      <p:cxnSp>
        <p:nvCxnSpPr>
          <p:cNvPr id="42" name="Straight Arrow Connector 41"/>
          <p:cNvCxnSpPr/>
          <p:nvPr/>
        </p:nvCxnSpPr>
        <p:spPr>
          <a:xfrm flipH="1">
            <a:off x="9746975" y="3551780"/>
            <a:ext cx="809" cy="64312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8852943" y="4253243"/>
            <a:ext cx="2417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Virtual(Linear) Address</a:t>
            </a:r>
            <a:endParaRPr lang="zh-CN" alt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4"/>
          <p:cNvSpPr>
            <a:spLocks noGrp="1"/>
          </p:cNvSpPr>
          <p:nvPr/>
        </p:nvSpPr>
        <p:spPr>
          <a:xfrm>
            <a:off x="741796" y="818636"/>
            <a:ext cx="10058400" cy="356616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8000" b="0" kern="12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800" b="1" dirty="0">
                <a:latin typeface="+mn-lt"/>
              </a:rPr>
              <a:t>Paging</a:t>
            </a:r>
            <a:endParaRPr lang="zh-CN" altLang="en-US" sz="4800" b="1" dirty="0">
              <a:latin typeface="+mn-lt"/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615900" y="4384796"/>
            <a:ext cx="10677939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PP_MARK_KEY" val="61fd6213-5727-41d3-be3e-d8f93aca0223"/>
  <p:tag name="COMMONDATA" val="eyJoZGlkIjoiNWI5Y2JmYmI4ODU3ZjcwNmJlY2M3MzA5OGRhZjViM2QifQ==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</TotalTime>
  <Words>932</Words>
  <Application>Microsoft Office PowerPoint</Application>
  <PresentationFormat>Widescreen</PresentationFormat>
  <Paragraphs>228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等线</vt:lpstr>
      <vt:lpstr>等线 Light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CSE</dc:creator>
  <cp:lastModifiedBy>CSE</cp:lastModifiedBy>
  <cp:revision>69</cp:revision>
  <dcterms:created xsi:type="dcterms:W3CDTF">2023-02-25T02:38:00Z</dcterms:created>
  <dcterms:modified xsi:type="dcterms:W3CDTF">2023-03-01T12:23:38Z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8866F87C35C94AE3B37101609042D6FE</vt:lpwstr>
  </property>
  <property fmtid="{D5CDD505-2E9C-101B-9397-08002B2CF9AE}" pid="3" name="KSOProductBuildVer">
    <vt:lpwstr>2052-11.1.0.13703</vt:lpwstr>
  </property>
</Properties>
</file>